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2"/>
  </p:notesMasterIdLst>
  <p:sldIdLst>
    <p:sldId id="256" r:id="rId2"/>
    <p:sldId id="259" r:id="rId3"/>
    <p:sldId id="261" r:id="rId4"/>
    <p:sldId id="299" r:id="rId5"/>
    <p:sldId id="260" r:id="rId6"/>
    <p:sldId id="266" r:id="rId7"/>
    <p:sldId id="264" r:id="rId8"/>
    <p:sldId id="265" r:id="rId9"/>
    <p:sldId id="277" r:id="rId10"/>
    <p:sldId id="279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Sarala" panose="020B0604020202020204" charset="0"/>
      <p:regular r:id="rId17"/>
      <p:bold r:id="rId18"/>
    </p:embeddedFont>
    <p:embeddedFont>
      <p:font typeface="Work Sans ExtraBold" pitchFamily="2" charset="0"/>
      <p:bold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ADE4"/>
    <a:srgbClr val="27CED7"/>
    <a:srgbClr val="FF9933"/>
    <a:srgbClr val="F7F7F7"/>
    <a:srgbClr val="F3F3F3"/>
    <a:srgbClr val="EAEAEA"/>
    <a:srgbClr val="FF5050"/>
    <a:srgbClr val="9900FF"/>
    <a:srgbClr val="FF3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974FAC-84A9-450B-B71C-8EAE48BAA13A}">
  <a:tblStyle styleId="{8E974FAC-84A9-450B-B71C-8EAE48BAA1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gif>
</file>

<file path=ppt/media/image2.jpg>
</file>

<file path=ppt/media/image3.gif>
</file>

<file path=ppt/media/image4.png>
</file>

<file path=ppt/media/image5.png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89fcc27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89fcc27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89c9ac616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89c9ac616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0e318683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0e318683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0e318683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0e318683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5051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0e318683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0e318683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71fdc4dfe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71fdc4dfe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1fdc4dfe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1fdc4dfe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71fdc4dfe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71fdc4dfe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71fdc4dfea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71fdc4dfea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home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SECTION_TITLE_AND_DESCRIPTION_1_1_4_2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/>
          <p:nvPr/>
        </p:nvSpPr>
        <p:spPr>
          <a:xfrm>
            <a:off x="0" y="719350"/>
            <a:ext cx="713100" cy="441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8430775" y="2571750"/>
            <a:ext cx="713100" cy="25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/>
          <p:nvPr/>
        </p:nvSpPr>
        <p:spPr>
          <a:xfrm>
            <a:off x="8430775" y="-1600"/>
            <a:ext cx="713100" cy="72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0" y="0"/>
            <a:ext cx="3887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ExtraBold"/>
              <a:buNone/>
              <a:defRPr sz="5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1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23"/>
          <p:cNvSpPr txBox="1"/>
          <p:nvPr/>
        </p:nvSpPr>
        <p:spPr>
          <a:xfrm>
            <a:off x="602175" y="3532850"/>
            <a:ext cx="26913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8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181" name="Google Shape;181;p23"/>
            <p:cNvSpPr/>
            <p:nvPr/>
          </p:nvSpPr>
          <p:spPr>
            <a:xfrm>
              <a:off x="3538075" y="0"/>
              <a:ext cx="3315900" cy="71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5575" y="4771375"/>
            <a:ext cx="91440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5575" y="-5125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435650" y="-5125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609947" y="564207"/>
            <a:ext cx="24600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609958" y="1659000"/>
            <a:ext cx="2290200" cy="18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0" y="4050475"/>
            <a:ext cx="7131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>
            <a:off x="490000" y="1977597"/>
            <a:ext cx="26865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599000" y="553250"/>
            <a:ext cx="27333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11050" y="4424050"/>
            <a:ext cx="22794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8430775" y="4419900"/>
            <a:ext cx="7131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SECTION_TITLE_AND_DESCRIPTION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81365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>
            <a:off x="81365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2"/>
          </p:nvPr>
        </p:nvSpPr>
        <p:spPr>
          <a:xfrm>
            <a:off x="337170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3"/>
          </p:nvPr>
        </p:nvSpPr>
        <p:spPr>
          <a:xfrm>
            <a:off x="337170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4"/>
          </p:nvPr>
        </p:nvSpPr>
        <p:spPr>
          <a:xfrm>
            <a:off x="592975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5"/>
          </p:nvPr>
        </p:nvSpPr>
        <p:spPr>
          <a:xfrm>
            <a:off x="592975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0" y="4419900"/>
            <a:ext cx="91440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6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2">
  <p:cSld name="TITLE_ONLY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/>
          <p:nvPr/>
        </p:nvSpPr>
        <p:spPr>
          <a:xfrm flipH="1">
            <a:off x="0" y="3701400"/>
            <a:ext cx="45186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7"/>
          <p:cNvSpPr/>
          <p:nvPr/>
        </p:nvSpPr>
        <p:spPr>
          <a:xfrm flipH="1">
            <a:off x="50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7"/>
          <p:cNvSpPr/>
          <p:nvPr/>
        </p:nvSpPr>
        <p:spPr>
          <a:xfrm flipH="1">
            <a:off x="8430825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7"/>
          <p:cNvSpPr/>
          <p:nvPr/>
        </p:nvSpPr>
        <p:spPr>
          <a:xfrm flipH="1">
            <a:off x="7652025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1312150" y="1331500"/>
            <a:ext cx="2417400" cy="12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ubTitle" idx="1"/>
          </p:nvPr>
        </p:nvSpPr>
        <p:spPr>
          <a:xfrm>
            <a:off x="1332300" y="2549613"/>
            <a:ext cx="2376900" cy="12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712550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5289448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1082306" y="283879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1"/>
          </p:nvPr>
        </p:nvSpPr>
        <p:spPr>
          <a:xfrm>
            <a:off x="1082306" y="3333294"/>
            <a:ext cx="24006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title" idx="2"/>
          </p:nvPr>
        </p:nvSpPr>
        <p:spPr>
          <a:xfrm>
            <a:off x="5653500" y="283879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3"/>
          </p:nvPr>
        </p:nvSpPr>
        <p:spPr>
          <a:xfrm>
            <a:off x="5653500" y="3333294"/>
            <a:ext cx="24006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title" idx="4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0" y="4772325"/>
            <a:ext cx="9144000" cy="3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8"/>
          <p:cNvSpPr/>
          <p:nvPr/>
        </p:nvSpPr>
        <p:spPr>
          <a:xfrm flipH="1">
            <a:off x="8433163" y="0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8"/>
          <p:cNvSpPr/>
          <p:nvPr/>
        </p:nvSpPr>
        <p:spPr>
          <a:xfrm flipH="1">
            <a:off x="3088" y="0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6" r:id="rId5"/>
    <p:sldLayoutId id="2147483658" r:id="rId6"/>
    <p:sldLayoutId id="2147483660" r:id="rId7"/>
    <p:sldLayoutId id="2147483663" r:id="rId8"/>
    <p:sldLayoutId id="2147483664" r:id="rId9"/>
    <p:sldLayoutId id="2147483667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ctrTitle"/>
          </p:nvPr>
        </p:nvSpPr>
        <p:spPr>
          <a:xfrm>
            <a:off x="208449" y="1443057"/>
            <a:ext cx="4175861" cy="15914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bg1"/>
                </a:solidFill>
              </a:rPr>
              <a:t>ASTRO</a:t>
            </a:r>
            <a:endParaRPr sz="8000" dirty="0">
              <a:solidFill>
                <a:schemeClr val="bg1"/>
              </a:solidFill>
            </a:endParaRPr>
          </a:p>
        </p:txBody>
      </p:sp>
      <p:sp>
        <p:nvSpPr>
          <p:cNvPr id="196" name="Google Shape;196;p26"/>
          <p:cNvSpPr txBox="1">
            <a:spLocks noGrp="1"/>
          </p:cNvSpPr>
          <p:nvPr>
            <p:ph type="subTitle" idx="1"/>
          </p:nvPr>
        </p:nvSpPr>
        <p:spPr>
          <a:xfrm>
            <a:off x="801000" y="2828604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Specialized bot to take orders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5" name="Imagen 4" descr="Una pantalla de un celular&#10;&#10;Descripción generada automáticamente">
            <a:extLst>
              <a:ext uri="{FF2B5EF4-FFF2-40B4-BE49-F238E27FC236}">
                <a16:creationId xmlns:a16="http://schemas.microsoft.com/office/drawing/2014/main" id="{DE995A63-804D-4355-A9CB-95D4D9ACE1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713"/>
          <a:stretch/>
        </p:blipFill>
        <p:spPr>
          <a:xfrm>
            <a:off x="5177198" y="143656"/>
            <a:ext cx="2892287" cy="464391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Google Shape;666;p49"/>
          <p:cNvPicPr preferRelativeResize="0"/>
          <p:nvPr/>
        </p:nvPicPr>
        <p:blipFill rotWithShape="1">
          <a:blip r:embed="rId3">
            <a:alphaModFix/>
          </a:blip>
          <a:srcRect r="4443" b="13329"/>
          <a:stretch/>
        </p:blipFill>
        <p:spPr>
          <a:xfrm>
            <a:off x="4229075" y="685800"/>
            <a:ext cx="4914926" cy="4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49"/>
          <p:cNvSpPr txBox="1">
            <a:spLocks noGrp="1"/>
          </p:cNvSpPr>
          <p:nvPr>
            <p:ph type="ctrTitle"/>
          </p:nvPr>
        </p:nvSpPr>
        <p:spPr>
          <a:xfrm>
            <a:off x="199373" y="1625200"/>
            <a:ext cx="3527512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chemeClr val="lt2"/>
                </a:solidFill>
              </a:rPr>
              <a:t>THANK</a:t>
            </a:r>
            <a:endParaRPr sz="6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chemeClr val="lt1"/>
                </a:solidFill>
              </a:rPr>
              <a:t>YOU!!!!!</a:t>
            </a:r>
            <a:endParaRPr sz="6600" dirty="0">
              <a:solidFill>
                <a:schemeClr val="lt1"/>
              </a:solidFill>
            </a:endParaRPr>
          </a:p>
        </p:txBody>
      </p:sp>
      <p:grpSp>
        <p:nvGrpSpPr>
          <p:cNvPr id="688" name="Google Shape;688;p49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689" name="Google Shape;689;p49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694;p49">
            <a:extLst>
              <a:ext uri="{FF2B5EF4-FFF2-40B4-BE49-F238E27FC236}">
                <a16:creationId xmlns:a16="http://schemas.microsoft.com/office/drawing/2014/main" id="{8DAA3AF3-9C76-465D-AF56-52CC868DCE8A}"/>
              </a:ext>
            </a:extLst>
          </p:cNvPr>
          <p:cNvSpPr/>
          <p:nvPr/>
        </p:nvSpPr>
        <p:spPr>
          <a:xfrm>
            <a:off x="305179" y="3518300"/>
            <a:ext cx="3315900" cy="719400"/>
          </a:xfrm>
          <a:prstGeom prst="rect">
            <a:avLst/>
          </a:prstGeom>
          <a:solidFill>
            <a:srgbClr val="1CAD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D173B2D9-4928-431B-A07B-310E534D5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221" y="14801"/>
            <a:ext cx="4821553" cy="5143500"/>
          </a:xfrm>
          <a:prstGeom prst="rect">
            <a:avLst/>
          </a:prstGeom>
        </p:spPr>
      </p:pic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609947" y="564207"/>
            <a:ext cx="24600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</a:t>
            </a:r>
            <a:r>
              <a:rPr lang="en"/>
              <a:t> </a:t>
            </a:r>
            <a:r>
              <a:rPr lang="en">
                <a:solidFill>
                  <a:schemeClr val="accent1"/>
                </a:solidFill>
              </a:rPr>
              <a:t>COMPANY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3" name="Google Shape;233;p29"/>
          <p:cNvSpPr txBox="1">
            <a:spLocks noGrp="1"/>
          </p:cNvSpPr>
          <p:nvPr>
            <p:ph type="subTitle" idx="1"/>
          </p:nvPr>
        </p:nvSpPr>
        <p:spPr>
          <a:xfrm>
            <a:off x="609958" y="1673801"/>
            <a:ext cx="2290200" cy="18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are a company dedicated to repairing and maintaining Xbox One controllers at a fair price. Without a doubt, if you will leave your control in the hands of someone, we are the best option.</a:t>
            </a:r>
            <a:endParaRPr dirty="0"/>
          </a:p>
        </p:txBody>
      </p:sp>
      <p:sp>
        <p:nvSpPr>
          <p:cNvPr id="234" name="Google Shape;234;p29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9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599000" y="553250"/>
            <a:ext cx="27333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ABOUT THE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PROJECT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82507" y="1574908"/>
            <a:ext cx="3451803" cy="2699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dirty="0"/>
              <a:t>The product that will be developed, will be, in essence, an automatization of the customer service system on a generic business of reparations. This product is expected to be implemented on the enterprise’s Telegram. The product also will develop a register of the client's data</a:t>
            </a:r>
            <a:endParaRPr dirty="0"/>
          </a:p>
        </p:txBody>
      </p:sp>
      <p:pic>
        <p:nvPicPr>
          <p:cNvPr id="3" name="Imagen 2" descr="Patrón de fondo&#10;&#10;Descripción generada automáticamente">
            <a:extLst>
              <a:ext uri="{FF2B5EF4-FFF2-40B4-BE49-F238E27FC236}">
                <a16:creationId xmlns:a16="http://schemas.microsoft.com/office/drawing/2014/main" id="{B08D4464-760F-4927-90A9-460438C8C2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94"/>
          <a:stretch/>
        </p:blipFill>
        <p:spPr>
          <a:xfrm>
            <a:off x="4798252" y="296024"/>
            <a:ext cx="2314575" cy="45514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199941" y="232945"/>
            <a:ext cx="4978235" cy="5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PROJECT</a:t>
            </a:r>
            <a:r>
              <a:rPr lang="en" sz="3200" dirty="0"/>
              <a:t> </a:t>
            </a:r>
            <a:r>
              <a:rPr lang="en" sz="3200" dirty="0">
                <a:solidFill>
                  <a:schemeClr val="accent1"/>
                </a:solidFill>
              </a:rPr>
              <a:t>UPDATE</a:t>
            </a:r>
            <a:endParaRPr sz="3200" dirty="0">
              <a:solidFill>
                <a:schemeClr val="accent1"/>
              </a:solidFill>
            </a:endParaRPr>
          </a:p>
        </p:txBody>
      </p:sp>
      <p:sp>
        <p:nvSpPr>
          <p:cNvPr id="233" name="Google Shape;233;p29"/>
          <p:cNvSpPr txBox="1">
            <a:spLocks noGrp="1"/>
          </p:cNvSpPr>
          <p:nvPr>
            <p:ph type="subTitle" idx="1"/>
          </p:nvPr>
        </p:nvSpPr>
        <p:spPr>
          <a:xfrm>
            <a:off x="361550" y="1259738"/>
            <a:ext cx="2957205" cy="11769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project has had a transition to another programming language, so there has been a delay in the established dates.</a:t>
            </a:r>
            <a:endParaRPr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4" name="Google Shape;234;p29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9"/>
          <p:cNvSpPr/>
          <p:nvPr/>
        </p:nvSpPr>
        <p:spPr>
          <a:xfrm>
            <a:off x="6853925" y="381395"/>
            <a:ext cx="2290200" cy="72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35;p29">
            <a:extLst>
              <a:ext uri="{FF2B5EF4-FFF2-40B4-BE49-F238E27FC236}">
                <a16:creationId xmlns:a16="http://schemas.microsoft.com/office/drawing/2014/main" id="{DC923FD8-150A-4AEF-B630-82B54E3590CD}"/>
              </a:ext>
            </a:extLst>
          </p:cNvPr>
          <p:cNvSpPr/>
          <p:nvPr/>
        </p:nvSpPr>
        <p:spPr>
          <a:xfrm flipV="1">
            <a:off x="310912" y="187225"/>
            <a:ext cx="1168568" cy="457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35;p29">
            <a:extLst>
              <a:ext uri="{FF2B5EF4-FFF2-40B4-BE49-F238E27FC236}">
                <a16:creationId xmlns:a16="http://schemas.microsoft.com/office/drawing/2014/main" id="{F16DAA25-CDB6-4A4E-9454-0E2A386A16FE}"/>
              </a:ext>
            </a:extLst>
          </p:cNvPr>
          <p:cNvSpPr/>
          <p:nvPr/>
        </p:nvSpPr>
        <p:spPr>
          <a:xfrm>
            <a:off x="439954" y="4541177"/>
            <a:ext cx="6628666" cy="614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35;p29">
            <a:extLst>
              <a:ext uri="{FF2B5EF4-FFF2-40B4-BE49-F238E27FC236}">
                <a16:creationId xmlns:a16="http://schemas.microsoft.com/office/drawing/2014/main" id="{2A4E0039-3DD0-4DEA-99A1-0F9D91B43A15}"/>
              </a:ext>
            </a:extLst>
          </p:cNvPr>
          <p:cNvSpPr/>
          <p:nvPr/>
        </p:nvSpPr>
        <p:spPr>
          <a:xfrm>
            <a:off x="0" y="4004366"/>
            <a:ext cx="713225" cy="614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7DED77CA-8DF2-4DF4-9B75-6A9D0BFBF2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2546249"/>
              </p:ext>
            </p:extLst>
          </p:nvPr>
        </p:nvGraphicFramePr>
        <p:xfrm>
          <a:off x="356612" y="2836075"/>
          <a:ext cx="8068071" cy="2042260"/>
        </p:xfrm>
        <a:graphic>
          <a:graphicData uri="http://schemas.openxmlformats.org/drawingml/2006/table">
            <a:tbl>
              <a:tblPr firstRow="1" bandRow="1">
                <a:tableStyleId>{8E974FAC-84A9-450B-B71C-8EAE48BAA13A}</a:tableStyleId>
              </a:tblPr>
              <a:tblGrid>
                <a:gridCol w="2892580">
                  <a:extLst>
                    <a:ext uri="{9D8B030D-6E8A-4147-A177-3AD203B41FA5}">
                      <a16:colId xmlns:a16="http://schemas.microsoft.com/office/drawing/2014/main" val="3171357010"/>
                    </a:ext>
                  </a:extLst>
                </a:gridCol>
                <a:gridCol w="1119883">
                  <a:extLst>
                    <a:ext uri="{9D8B030D-6E8A-4147-A177-3AD203B41FA5}">
                      <a16:colId xmlns:a16="http://schemas.microsoft.com/office/drawing/2014/main" val="4046110853"/>
                    </a:ext>
                  </a:extLst>
                </a:gridCol>
                <a:gridCol w="863030">
                  <a:extLst>
                    <a:ext uri="{9D8B030D-6E8A-4147-A177-3AD203B41FA5}">
                      <a16:colId xmlns:a16="http://schemas.microsoft.com/office/drawing/2014/main" val="2812573095"/>
                    </a:ext>
                  </a:extLst>
                </a:gridCol>
                <a:gridCol w="801384">
                  <a:extLst>
                    <a:ext uri="{9D8B030D-6E8A-4147-A177-3AD203B41FA5}">
                      <a16:colId xmlns:a16="http://schemas.microsoft.com/office/drawing/2014/main" val="2711415760"/>
                    </a:ext>
                  </a:extLst>
                </a:gridCol>
                <a:gridCol w="801384">
                  <a:extLst>
                    <a:ext uri="{9D8B030D-6E8A-4147-A177-3AD203B41FA5}">
                      <a16:colId xmlns:a16="http://schemas.microsoft.com/office/drawing/2014/main" val="4282693309"/>
                    </a:ext>
                  </a:extLst>
                </a:gridCol>
                <a:gridCol w="873304">
                  <a:extLst>
                    <a:ext uri="{9D8B030D-6E8A-4147-A177-3AD203B41FA5}">
                      <a16:colId xmlns:a16="http://schemas.microsoft.com/office/drawing/2014/main" val="2549780887"/>
                    </a:ext>
                  </a:extLst>
                </a:gridCol>
                <a:gridCol w="716506">
                  <a:extLst>
                    <a:ext uri="{9D8B030D-6E8A-4147-A177-3AD203B41FA5}">
                      <a16:colId xmlns:a16="http://schemas.microsoft.com/office/drawing/2014/main" val="1372492691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/>
                      <a:r>
                        <a:rPr lang="es-MX" b="1" dirty="0">
                          <a:solidFill>
                            <a:schemeClr val="bg1"/>
                          </a:solidFill>
                        </a:rPr>
                        <a:t>Tasks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b="1" dirty="0">
                          <a:solidFill>
                            <a:schemeClr val="bg1"/>
                          </a:solidFill>
                        </a:rPr>
                        <a:t>Status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b="1" dirty="0">
                          <a:solidFill>
                            <a:schemeClr val="bg1"/>
                          </a:solidFill>
                        </a:rPr>
                        <a:t>Start</a:t>
                      </a:r>
                    </a:p>
                  </a:txBody>
                  <a:tcPr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b="1" dirty="0">
                          <a:solidFill>
                            <a:schemeClr val="bg1"/>
                          </a:solidFill>
                        </a:rPr>
                        <a:t>Finish</a:t>
                      </a:r>
                    </a:p>
                  </a:txBody>
                  <a:tcPr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b="1" dirty="0">
                          <a:solidFill>
                            <a:schemeClr val="bg1"/>
                          </a:solidFill>
                        </a:rPr>
                        <a:t>Start</a:t>
                      </a:r>
                    </a:p>
                  </a:txBody>
                  <a:tcPr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b="1" dirty="0">
                          <a:solidFill>
                            <a:schemeClr val="bg1"/>
                          </a:solidFill>
                        </a:rPr>
                        <a:t>Finish</a:t>
                      </a:r>
                    </a:p>
                  </a:txBody>
                  <a:tcPr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b="1" dirty="0">
                          <a:solidFill>
                            <a:schemeClr val="bg1"/>
                          </a:solidFill>
                        </a:rPr>
                        <a:t>%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4456761"/>
                  </a:ext>
                </a:extLst>
              </a:tr>
              <a:tr h="408452">
                <a:tc>
                  <a:txBody>
                    <a:bodyPr/>
                    <a:lstStyle/>
                    <a:p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sym typeface="Montserrat"/>
                        </a:rPr>
                        <a:t>Bot creation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Ongoing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11/08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12/05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11/11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4880747"/>
                  </a:ext>
                </a:extLst>
              </a:tr>
              <a:tr h="408452">
                <a:tc>
                  <a:txBody>
                    <a:bodyPr/>
                    <a:lstStyle/>
                    <a:p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sym typeface="Montserrat"/>
                        </a:rPr>
                        <a:t>Database creation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Completed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10/14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10/28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10/14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10/28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3191848"/>
                  </a:ext>
                </a:extLst>
              </a:tr>
              <a:tr h="408452">
                <a:tc>
                  <a:txBody>
                    <a:bodyPr/>
                    <a:lstStyle/>
                    <a:p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sym typeface="Montserrat"/>
                        </a:rPr>
                        <a:t>Creation of classes and packages</a:t>
                      </a:r>
                      <a:endParaRPr lang="es-MX" sz="1100" b="1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Montserrat"/>
                        <a:sym typeface="Montserra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Ongoing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09/28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10/12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11/25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1125046"/>
                  </a:ext>
                </a:extLst>
              </a:tr>
              <a:tr h="408452">
                <a:tc>
                  <a:txBody>
                    <a:bodyPr/>
                    <a:lstStyle/>
                    <a:p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sym typeface="Montserrat"/>
                        </a:rPr>
                        <a:t>Upload everything to the cloud</a:t>
                      </a:r>
                      <a:endParaRPr lang="es-MX" sz="1100" b="1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Montserrat"/>
                        <a:sym typeface="Montserra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Ongoing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12/09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12/11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11/23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b="1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ontserrat"/>
                          <a:cs typeface="Arial"/>
                          <a:sym typeface="Arial"/>
                        </a:rPr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7951846"/>
                  </a:ext>
                </a:extLst>
              </a:tr>
            </a:tbl>
          </a:graphicData>
        </a:graphic>
      </p:graphicFrame>
      <p:grpSp>
        <p:nvGrpSpPr>
          <p:cNvPr id="13" name="Grupo 12">
            <a:extLst>
              <a:ext uri="{FF2B5EF4-FFF2-40B4-BE49-F238E27FC236}">
                <a16:creationId xmlns:a16="http://schemas.microsoft.com/office/drawing/2014/main" id="{8AE0E602-4778-4B2A-A161-21D5B99EC30C}"/>
              </a:ext>
            </a:extLst>
          </p:cNvPr>
          <p:cNvGrpSpPr/>
          <p:nvPr/>
        </p:nvGrpSpPr>
        <p:grpSpPr>
          <a:xfrm>
            <a:off x="315330" y="945943"/>
            <a:ext cx="8654008" cy="1506967"/>
            <a:chOff x="83760" y="813288"/>
            <a:chExt cx="8654008" cy="1506967"/>
          </a:xfrm>
        </p:grpSpPr>
        <p:sp>
          <p:nvSpPr>
            <p:cNvPr id="8" name="Google Shape;233;p29">
              <a:extLst>
                <a:ext uri="{FF2B5EF4-FFF2-40B4-BE49-F238E27FC236}">
                  <a16:creationId xmlns:a16="http://schemas.microsoft.com/office/drawing/2014/main" id="{8CB9D4D8-B0A5-4502-8B67-763B9473A25B}"/>
                </a:ext>
              </a:extLst>
            </p:cNvPr>
            <p:cNvSpPr txBox="1">
              <a:spLocks/>
            </p:cNvSpPr>
            <p:nvPr/>
          </p:nvSpPr>
          <p:spPr>
            <a:xfrm>
              <a:off x="83760" y="817431"/>
              <a:ext cx="2290200" cy="3816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>
                <a:spcAft>
                  <a:spcPts val="1600"/>
                </a:spcAft>
                <a:buSzPts val="1100"/>
                <a:buFont typeface="Arial"/>
                <a:buNone/>
              </a:pPr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Project Status</a:t>
              </a:r>
            </a:p>
          </p:txBody>
        </p:sp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5E7DAE68-E4B4-4BDF-BC19-99DB9979E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13001" y="836238"/>
              <a:ext cx="266737" cy="1176945"/>
            </a:xfrm>
            <a:prstGeom prst="rect">
              <a:avLst/>
            </a:prstGeom>
          </p:spPr>
        </p:pic>
        <p:sp>
          <p:nvSpPr>
            <p:cNvPr id="10" name="Google Shape;233;p29">
              <a:extLst>
                <a:ext uri="{FF2B5EF4-FFF2-40B4-BE49-F238E27FC236}">
                  <a16:creationId xmlns:a16="http://schemas.microsoft.com/office/drawing/2014/main" id="{FB2008B7-D3AB-4790-B30D-4CC683ABD69D}"/>
                </a:ext>
              </a:extLst>
            </p:cNvPr>
            <p:cNvSpPr txBox="1">
              <a:spLocks/>
            </p:cNvSpPr>
            <p:nvPr/>
          </p:nvSpPr>
          <p:spPr>
            <a:xfrm>
              <a:off x="3179738" y="813288"/>
              <a:ext cx="2290200" cy="3816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>
                <a:spcAft>
                  <a:spcPts val="1600"/>
                </a:spcAft>
                <a:buSzPts val="1100"/>
                <a:buFont typeface="Arial"/>
                <a:buNone/>
              </a:pPr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Project Summary</a:t>
              </a:r>
            </a:p>
          </p:txBody>
        </p:sp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6D62E651-2DA1-405E-BCC2-86B966F6D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6826" y="824974"/>
              <a:ext cx="266737" cy="1176945"/>
            </a:xfrm>
            <a:prstGeom prst="rect">
              <a:avLst/>
            </a:prstGeom>
          </p:spPr>
        </p:pic>
        <p:sp>
          <p:nvSpPr>
            <p:cNvPr id="12" name="Google Shape;233;p29">
              <a:extLst>
                <a:ext uri="{FF2B5EF4-FFF2-40B4-BE49-F238E27FC236}">
                  <a16:creationId xmlns:a16="http://schemas.microsoft.com/office/drawing/2014/main" id="{88C4DFFD-D96B-40CC-AFED-FA40EDE776D3}"/>
                </a:ext>
              </a:extLst>
            </p:cNvPr>
            <p:cNvSpPr txBox="1">
              <a:spLocks/>
            </p:cNvSpPr>
            <p:nvPr/>
          </p:nvSpPr>
          <p:spPr>
            <a:xfrm>
              <a:off x="6007672" y="824974"/>
              <a:ext cx="2290200" cy="36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>
                <a:spcAft>
                  <a:spcPts val="1600"/>
                </a:spcAft>
                <a:buSzPts val="1100"/>
                <a:buFont typeface="Arial"/>
                <a:buNone/>
              </a:pPr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Plans for Next Week</a:t>
              </a:r>
            </a:p>
          </p:txBody>
        </p:sp>
        <p:sp>
          <p:nvSpPr>
            <p:cNvPr id="17" name="Google Shape;233;p29">
              <a:extLst>
                <a:ext uri="{FF2B5EF4-FFF2-40B4-BE49-F238E27FC236}">
                  <a16:creationId xmlns:a16="http://schemas.microsoft.com/office/drawing/2014/main" id="{3DA03D03-5EB4-4EBC-B301-C80E3BE326BF}"/>
                </a:ext>
              </a:extLst>
            </p:cNvPr>
            <p:cNvSpPr txBox="1">
              <a:spLocks/>
            </p:cNvSpPr>
            <p:nvPr/>
          </p:nvSpPr>
          <p:spPr>
            <a:xfrm>
              <a:off x="3093398" y="1143310"/>
              <a:ext cx="2690954" cy="1176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171450" indent="-171450">
                <a:spcAft>
                  <a:spcPts val="600"/>
                </a:spcAft>
                <a:buSzPts val="1100"/>
                <a:buFont typeface="Courier New" panose="02070309020205020404" pitchFamily="49" charset="0"/>
                <a:buChar char="o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Database created</a:t>
              </a:r>
            </a:p>
            <a:p>
              <a:pPr marL="171450" indent="-171450">
                <a:spcAft>
                  <a:spcPts val="600"/>
                </a:spcAft>
                <a:buSzPts val="1100"/>
                <a:buFont typeface="Courier New" panose="02070309020205020404" pitchFamily="49" charset="0"/>
                <a:buChar char="o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JavaScript difficulties for backend development</a:t>
              </a:r>
            </a:p>
            <a:p>
              <a:pPr marL="171450" indent="-171450">
                <a:spcAft>
                  <a:spcPts val="600"/>
                </a:spcAft>
                <a:buSzPts val="1100"/>
                <a:buFont typeface="Courier New" panose="02070309020205020404" pitchFamily="49" charset="0"/>
                <a:buChar char="o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Bot uploaded to the cloud</a:t>
              </a:r>
            </a:p>
          </p:txBody>
        </p:sp>
        <p:sp>
          <p:nvSpPr>
            <p:cNvPr id="18" name="Google Shape;233;p29">
              <a:extLst>
                <a:ext uri="{FF2B5EF4-FFF2-40B4-BE49-F238E27FC236}">
                  <a16:creationId xmlns:a16="http://schemas.microsoft.com/office/drawing/2014/main" id="{7F914F5E-CCE6-4414-A39F-3121EA44E653}"/>
                </a:ext>
              </a:extLst>
            </p:cNvPr>
            <p:cNvSpPr txBox="1">
              <a:spLocks/>
            </p:cNvSpPr>
            <p:nvPr/>
          </p:nvSpPr>
          <p:spPr>
            <a:xfrm>
              <a:off x="5870205" y="1143309"/>
              <a:ext cx="2867563" cy="1176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ontserrat"/>
                <a:buNone/>
                <a:defRPr sz="18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171450" indent="-171450">
                <a:spcAft>
                  <a:spcPts val="600"/>
                </a:spcAft>
                <a:buSzPts val="1100"/>
                <a:buFont typeface="Courier New" panose="02070309020205020404" pitchFamily="49" charset="0"/>
                <a:buChar char="o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MVC Design</a:t>
              </a:r>
            </a:p>
            <a:p>
              <a:pPr marL="171450" indent="-171450">
                <a:spcAft>
                  <a:spcPts val="600"/>
                </a:spcAft>
                <a:buSzPts val="1100"/>
                <a:buFont typeface="Courier New" panose="02070309020205020404" pitchFamily="49" charset="0"/>
                <a:buChar char="o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Switch to Java language</a:t>
              </a:r>
            </a:p>
            <a:p>
              <a:pPr marL="171450" indent="-171450">
                <a:spcAft>
                  <a:spcPts val="600"/>
                </a:spcAft>
                <a:buSzPts val="1100"/>
                <a:buFont typeface="Courier New" panose="02070309020205020404" pitchFamily="49" charset="0"/>
                <a:buChar char="o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Have at least 85% of the bot done</a:t>
              </a:r>
            </a:p>
          </p:txBody>
        </p:sp>
      </p:grpSp>
      <p:sp>
        <p:nvSpPr>
          <p:cNvPr id="22" name="Google Shape;235;p29">
            <a:extLst>
              <a:ext uri="{FF2B5EF4-FFF2-40B4-BE49-F238E27FC236}">
                <a16:creationId xmlns:a16="http://schemas.microsoft.com/office/drawing/2014/main" id="{C23B4584-D8F6-4027-A5E4-C1B233FA2C3E}"/>
              </a:ext>
            </a:extLst>
          </p:cNvPr>
          <p:cNvSpPr/>
          <p:nvPr/>
        </p:nvSpPr>
        <p:spPr>
          <a:xfrm>
            <a:off x="4414384" y="2384606"/>
            <a:ext cx="1471448" cy="348684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dirty="0">
                <a:solidFill>
                  <a:schemeClr val="bg1"/>
                </a:solidFill>
              </a:rPr>
              <a:t>Planned Date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3" name="Google Shape;235;p29">
            <a:extLst>
              <a:ext uri="{FF2B5EF4-FFF2-40B4-BE49-F238E27FC236}">
                <a16:creationId xmlns:a16="http://schemas.microsoft.com/office/drawing/2014/main" id="{636D2694-1B4D-46B0-B4B9-00C1B50446AD}"/>
              </a:ext>
            </a:extLst>
          </p:cNvPr>
          <p:cNvSpPr/>
          <p:nvPr/>
        </p:nvSpPr>
        <p:spPr>
          <a:xfrm>
            <a:off x="6200364" y="2393328"/>
            <a:ext cx="1267675" cy="348684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dirty="0">
                <a:solidFill>
                  <a:schemeClr val="bg1"/>
                </a:solidFill>
              </a:rPr>
              <a:t>Actual Date</a:t>
            </a:r>
            <a:endParaRPr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486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0"/>
          <p:cNvSpPr/>
          <p:nvPr/>
        </p:nvSpPr>
        <p:spPr>
          <a:xfrm>
            <a:off x="4938710" y="1310056"/>
            <a:ext cx="2238693" cy="1946143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0"/>
          <p:cNvSpPr/>
          <p:nvPr/>
        </p:nvSpPr>
        <p:spPr>
          <a:xfrm>
            <a:off x="1565409" y="1310055"/>
            <a:ext cx="2238692" cy="194614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35;p29">
            <a:extLst>
              <a:ext uri="{FF2B5EF4-FFF2-40B4-BE49-F238E27FC236}">
                <a16:creationId xmlns:a16="http://schemas.microsoft.com/office/drawing/2014/main" id="{6711B50E-34EA-4611-B474-8F3F5ACF74F3}"/>
              </a:ext>
            </a:extLst>
          </p:cNvPr>
          <p:cNvSpPr/>
          <p:nvPr/>
        </p:nvSpPr>
        <p:spPr>
          <a:xfrm>
            <a:off x="1890447" y="1154185"/>
            <a:ext cx="1649920" cy="4361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b="1" dirty="0">
                <a:solidFill>
                  <a:schemeClr val="bg1">
                    <a:lumMod val="50000"/>
                  </a:schemeClr>
                </a:solidFill>
                <a:latin typeface="Montserrat"/>
              </a:rPr>
              <a:t>0-1 Month</a:t>
            </a:r>
            <a:endParaRPr sz="1200" b="1" dirty="0">
              <a:solidFill>
                <a:schemeClr val="bg1">
                  <a:lumMod val="50000"/>
                </a:schemeClr>
              </a:solidFill>
              <a:latin typeface="Montserrat"/>
            </a:endParaRPr>
          </a:p>
        </p:txBody>
      </p:sp>
      <p:sp>
        <p:nvSpPr>
          <p:cNvPr id="45" name="Google Shape;235;p29">
            <a:extLst>
              <a:ext uri="{FF2B5EF4-FFF2-40B4-BE49-F238E27FC236}">
                <a16:creationId xmlns:a16="http://schemas.microsoft.com/office/drawing/2014/main" id="{4E410B27-B6B6-46A2-B94A-1F147ED98103}"/>
              </a:ext>
            </a:extLst>
          </p:cNvPr>
          <p:cNvSpPr/>
          <p:nvPr/>
        </p:nvSpPr>
        <p:spPr>
          <a:xfrm>
            <a:off x="5313146" y="1154186"/>
            <a:ext cx="1489821" cy="4361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b="1" dirty="0">
                <a:solidFill>
                  <a:schemeClr val="bg1">
                    <a:lumMod val="50000"/>
                  </a:schemeClr>
                </a:solidFill>
                <a:latin typeface="Montserrat"/>
              </a:rPr>
              <a:t>0-2 Months</a:t>
            </a:r>
          </a:p>
        </p:txBody>
      </p:sp>
      <p:sp>
        <p:nvSpPr>
          <p:cNvPr id="49" name="Google Shape;232;p29">
            <a:extLst>
              <a:ext uri="{FF2B5EF4-FFF2-40B4-BE49-F238E27FC236}">
                <a16:creationId xmlns:a16="http://schemas.microsoft.com/office/drawing/2014/main" id="{08D025C9-28A4-4B16-A8CE-E34FA147AF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9941" y="232945"/>
            <a:ext cx="4978235" cy="5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PROJECT</a:t>
            </a:r>
            <a:r>
              <a:rPr lang="en" sz="3200" dirty="0"/>
              <a:t> </a:t>
            </a:r>
            <a:r>
              <a:rPr lang="en" sz="3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UPDATE</a:t>
            </a:r>
            <a:endParaRPr sz="3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1" name="Google Shape;235;p29">
            <a:extLst>
              <a:ext uri="{FF2B5EF4-FFF2-40B4-BE49-F238E27FC236}">
                <a16:creationId xmlns:a16="http://schemas.microsoft.com/office/drawing/2014/main" id="{83447CDE-AE90-4B04-8D3F-0373FA64AC77}"/>
              </a:ext>
            </a:extLst>
          </p:cNvPr>
          <p:cNvSpPr/>
          <p:nvPr/>
        </p:nvSpPr>
        <p:spPr>
          <a:xfrm>
            <a:off x="-1" y="4419900"/>
            <a:ext cx="9144001" cy="72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235;p29">
            <a:extLst>
              <a:ext uri="{FF2B5EF4-FFF2-40B4-BE49-F238E27FC236}">
                <a16:creationId xmlns:a16="http://schemas.microsoft.com/office/drawing/2014/main" id="{79439AF0-7C3E-4CBB-A798-383C40AD6F33}"/>
              </a:ext>
            </a:extLst>
          </p:cNvPr>
          <p:cNvSpPr/>
          <p:nvPr/>
        </p:nvSpPr>
        <p:spPr>
          <a:xfrm flipV="1">
            <a:off x="310912" y="187225"/>
            <a:ext cx="1168568" cy="4571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Bocadillo: rectángulo 16">
            <a:extLst>
              <a:ext uri="{FF2B5EF4-FFF2-40B4-BE49-F238E27FC236}">
                <a16:creationId xmlns:a16="http://schemas.microsoft.com/office/drawing/2014/main" id="{A5508D7F-54B7-406C-8C89-F64A7F43EC5D}"/>
              </a:ext>
            </a:extLst>
          </p:cNvPr>
          <p:cNvSpPr/>
          <p:nvPr/>
        </p:nvSpPr>
        <p:spPr>
          <a:xfrm rot="10800000">
            <a:off x="123474" y="3811505"/>
            <a:ext cx="3533946" cy="1034877"/>
          </a:xfrm>
          <a:prstGeom prst="wedgeRectCallout">
            <a:avLst/>
          </a:prstGeom>
          <a:solidFill>
            <a:srgbClr val="F7F7F7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82029CBB-9699-447F-8200-8761CD62DEF0}"/>
              </a:ext>
            </a:extLst>
          </p:cNvPr>
          <p:cNvSpPr/>
          <p:nvPr/>
        </p:nvSpPr>
        <p:spPr>
          <a:xfrm>
            <a:off x="2561294" y="3437854"/>
            <a:ext cx="154113" cy="15306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A5348F8-5B4F-459E-BFB0-2D5F241CC9F4}"/>
              </a:ext>
            </a:extLst>
          </p:cNvPr>
          <p:cNvSpPr txBox="1"/>
          <p:nvPr/>
        </p:nvSpPr>
        <p:spPr>
          <a:xfrm>
            <a:off x="1565409" y="1741646"/>
            <a:ext cx="2238692" cy="1261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b="1" dirty="0">
                <a:solidFill>
                  <a:schemeClr val="bg1"/>
                </a:solidFill>
                <a:latin typeface="Montserrat"/>
              </a:rPr>
              <a:t>Release 1.0</a:t>
            </a:r>
          </a:p>
          <a:p>
            <a:endParaRPr lang="es-MX" sz="1200" b="1" dirty="0">
              <a:solidFill>
                <a:schemeClr val="bg1"/>
              </a:solidFill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1200" b="1" dirty="0">
                <a:solidFill>
                  <a:schemeClr val="bg1"/>
                </a:solidFill>
                <a:latin typeface="Montserrat"/>
              </a:rPr>
              <a:t>Define project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1200" b="1" dirty="0">
                <a:solidFill>
                  <a:schemeClr val="bg1"/>
                </a:solidFill>
                <a:latin typeface="Montserrat"/>
              </a:rPr>
              <a:t>Class Diagram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1200" b="1" dirty="0">
                <a:solidFill>
                  <a:schemeClr val="bg1"/>
                </a:solidFill>
                <a:latin typeface="Montserrat"/>
              </a:rPr>
              <a:t>Document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2723F451-A079-4CEA-BFD1-8B82145EDDB2}"/>
              </a:ext>
            </a:extLst>
          </p:cNvPr>
          <p:cNvSpPr txBox="1"/>
          <p:nvPr/>
        </p:nvSpPr>
        <p:spPr>
          <a:xfrm>
            <a:off x="5015814" y="1751085"/>
            <a:ext cx="2238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MX" sz="1200" b="1" dirty="0">
                <a:solidFill>
                  <a:schemeClr val="bg1"/>
                </a:solidFill>
                <a:latin typeface="Montserrat"/>
              </a:rPr>
              <a:t>Release 2.0</a:t>
            </a:r>
          </a:p>
        </p:txBody>
      </p:sp>
      <p:sp>
        <p:nvSpPr>
          <p:cNvPr id="59" name="Elipse 58">
            <a:extLst>
              <a:ext uri="{FF2B5EF4-FFF2-40B4-BE49-F238E27FC236}">
                <a16:creationId xmlns:a16="http://schemas.microsoft.com/office/drawing/2014/main" id="{793D7977-C732-4968-A1B7-AD44F817B6C7}"/>
              </a:ext>
            </a:extLst>
          </p:cNvPr>
          <p:cNvSpPr/>
          <p:nvPr/>
        </p:nvSpPr>
        <p:spPr>
          <a:xfrm>
            <a:off x="5972261" y="3368105"/>
            <a:ext cx="154113" cy="153065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EB948B9-8806-4E8C-985F-5813FF6A0495}"/>
              </a:ext>
            </a:extLst>
          </p:cNvPr>
          <p:cNvSpPr txBox="1"/>
          <p:nvPr/>
        </p:nvSpPr>
        <p:spPr>
          <a:xfrm>
            <a:off x="123474" y="3819734"/>
            <a:ext cx="3533945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MX" sz="1200" b="1" dirty="0">
                <a:solidFill>
                  <a:schemeClr val="bg1">
                    <a:lumMod val="50000"/>
                  </a:schemeClr>
                </a:solidFill>
                <a:latin typeface="Montserrat"/>
              </a:rPr>
              <a:t>First delivery</a:t>
            </a:r>
          </a:p>
          <a:p>
            <a:endParaRPr lang="es-MX" sz="1200" b="1" dirty="0">
              <a:solidFill>
                <a:schemeClr val="bg1">
                  <a:lumMod val="50000"/>
                </a:schemeClr>
              </a:solidFill>
              <a:latin typeface="Montserrat"/>
            </a:endParaRP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Montserrat"/>
              </a:rPr>
              <a:t>After a month, the project and how it would be carried out was defined.</a:t>
            </a:r>
            <a:endParaRPr lang="es-MX" sz="1200" b="1" dirty="0">
              <a:solidFill>
                <a:schemeClr val="bg1">
                  <a:lumMod val="50000"/>
                </a:schemeClr>
              </a:solidFill>
              <a:latin typeface="Montserrat"/>
            </a:endParaRPr>
          </a:p>
        </p:txBody>
      </p:sp>
      <p:sp>
        <p:nvSpPr>
          <p:cNvPr id="61" name="Google Shape;235;p29">
            <a:extLst>
              <a:ext uri="{FF2B5EF4-FFF2-40B4-BE49-F238E27FC236}">
                <a16:creationId xmlns:a16="http://schemas.microsoft.com/office/drawing/2014/main" id="{B40E2F6E-34DC-466D-90E2-F8E7C6E35F5F}"/>
              </a:ext>
            </a:extLst>
          </p:cNvPr>
          <p:cNvSpPr/>
          <p:nvPr/>
        </p:nvSpPr>
        <p:spPr>
          <a:xfrm>
            <a:off x="6802967" y="0"/>
            <a:ext cx="2341033" cy="3903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235;p29">
            <a:extLst>
              <a:ext uri="{FF2B5EF4-FFF2-40B4-BE49-F238E27FC236}">
                <a16:creationId xmlns:a16="http://schemas.microsoft.com/office/drawing/2014/main" id="{6264A996-01CD-4A7C-83A3-0EFB0C13021C}"/>
              </a:ext>
            </a:extLst>
          </p:cNvPr>
          <p:cNvSpPr/>
          <p:nvPr/>
        </p:nvSpPr>
        <p:spPr>
          <a:xfrm rot="5400000">
            <a:off x="8461636" y="4461135"/>
            <a:ext cx="974332" cy="390398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Bocadillo: rectángulo 62">
            <a:extLst>
              <a:ext uri="{FF2B5EF4-FFF2-40B4-BE49-F238E27FC236}">
                <a16:creationId xmlns:a16="http://schemas.microsoft.com/office/drawing/2014/main" id="{1EFCA29C-12AA-48AE-BB63-E94526F958ED}"/>
              </a:ext>
            </a:extLst>
          </p:cNvPr>
          <p:cNvSpPr/>
          <p:nvPr/>
        </p:nvSpPr>
        <p:spPr>
          <a:xfrm rot="10800000" flipH="1">
            <a:off x="5015813" y="3819734"/>
            <a:ext cx="3526090" cy="1034877"/>
          </a:xfrm>
          <a:prstGeom prst="wedgeRectCallout">
            <a:avLst/>
          </a:prstGeom>
          <a:solidFill>
            <a:srgbClr val="F7F7F7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43AD5C4E-92C4-4845-AC80-AAB4DC1730A6}"/>
              </a:ext>
            </a:extLst>
          </p:cNvPr>
          <p:cNvSpPr txBox="1"/>
          <p:nvPr/>
        </p:nvSpPr>
        <p:spPr>
          <a:xfrm>
            <a:off x="5007958" y="3807505"/>
            <a:ext cx="3533945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MX" sz="1200" b="1" dirty="0">
                <a:solidFill>
                  <a:schemeClr val="bg1">
                    <a:lumMod val="50000"/>
                  </a:schemeClr>
                </a:solidFill>
                <a:latin typeface="Montserrat"/>
              </a:rPr>
              <a:t>Second delivery</a:t>
            </a: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67A3E0F6-B0C6-446D-AB3C-B334C06BD43E}"/>
              </a:ext>
            </a:extLst>
          </p:cNvPr>
          <p:cNvSpPr txBox="1"/>
          <p:nvPr/>
        </p:nvSpPr>
        <p:spPr>
          <a:xfrm>
            <a:off x="5998921" y="4117653"/>
            <a:ext cx="24628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Montserrat"/>
              </a:rPr>
              <a:t>The outstanding 38% will be completed within the next 3 weeks</a:t>
            </a:r>
            <a:endParaRPr lang="es-MX" sz="1200" dirty="0">
              <a:solidFill>
                <a:schemeClr val="bg1">
                  <a:lumMod val="50000"/>
                </a:schemeClr>
              </a:solidFill>
              <a:latin typeface="Montserrat"/>
            </a:endParaRP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F56CAC58-BE86-4E1F-BAF7-1CC03960CA0F}"/>
              </a:ext>
            </a:extLst>
          </p:cNvPr>
          <p:cNvSpPr txBox="1"/>
          <p:nvPr/>
        </p:nvSpPr>
        <p:spPr>
          <a:xfrm>
            <a:off x="5081965" y="4181334"/>
            <a:ext cx="10531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b="1" dirty="0">
                <a:solidFill>
                  <a:srgbClr val="FF0000"/>
                </a:solidFill>
                <a:latin typeface="Montserrat"/>
              </a:rPr>
              <a:t>38%</a:t>
            </a: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6A905B3F-DFF4-4F21-B952-B5CBCFBCEC62}"/>
              </a:ext>
            </a:extLst>
          </p:cNvPr>
          <p:cNvSpPr txBox="1"/>
          <p:nvPr/>
        </p:nvSpPr>
        <p:spPr>
          <a:xfrm>
            <a:off x="4977263" y="2135807"/>
            <a:ext cx="22386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chemeClr val="bg1"/>
                </a:solidFill>
                <a:latin typeface="Montserrat"/>
              </a:rPr>
              <a:t>Creation of the database</a:t>
            </a:r>
          </a:p>
          <a:p>
            <a:pPr marL="171450" indent="-1714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chemeClr val="bg1"/>
                </a:solidFill>
                <a:latin typeface="Montserrat"/>
              </a:rPr>
              <a:t>Progress with the bot</a:t>
            </a:r>
          </a:p>
          <a:p>
            <a:pPr marL="171450" indent="-1714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chemeClr val="bg1"/>
                </a:solidFill>
                <a:latin typeface="Montserrat"/>
              </a:rPr>
              <a:t>Upload to the cloud</a:t>
            </a:r>
            <a:endParaRPr lang="es-MX" sz="1200" b="1" dirty="0">
              <a:solidFill>
                <a:schemeClr val="bg1"/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6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accent5"/>
                </a:solidFill>
              </a:rPr>
              <a:t>PROGRESS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333" name="Google Shape;333;p36"/>
          <p:cNvSpPr/>
          <p:nvPr/>
        </p:nvSpPr>
        <p:spPr>
          <a:xfrm>
            <a:off x="7234660" y="3056568"/>
            <a:ext cx="1196100" cy="119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6"/>
          <p:cNvSpPr/>
          <p:nvPr/>
        </p:nvSpPr>
        <p:spPr>
          <a:xfrm>
            <a:off x="7234650" y="1741023"/>
            <a:ext cx="1196100" cy="119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subTitle" idx="4294967295"/>
          </p:nvPr>
        </p:nvSpPr>
        <p:spPr>
          <a:xfrm>
            <a:off x="7308825" y="3677899"/>
            <a:ext cx="1073400" cy="3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The rest</a:t>
            </a:r>
            <a:endParaRPr sz="1200" b="1" dirty="0"/>
          </a:p>
        </p:txBody>
      </p:sp>
      <p:sp>
        <p:nvSpPr>
          <p:cNvPr id="337" name="Google Shape;337;p36"/>
          <p:cNvSpPr txBox="1">
            <a:spLocks noGrp="1"/>
          </p:cNvSpPr>
          <p:nvPr>
            <p:ph type="title" idx="4294967295"/>
          </p:nvPr>
        </p:nvSpPr>
        <p:spPr>
          <a:xfrm>
            <a:off x="7307275" y="3299836"/>
            <a:ext cx="1076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</a:rPr>
              <a:t>38%</a:t>
            </a:r>
            <a:endParaRPr sz="3000" dirty="0">
              <a:solidFill>
                <a:schemeClr val="lt1"/>
              </a:solidFill>
            </a:endParaRPr>
          </a:p>
        </p:txBody>
      </p:sp>
      <p:sp>
        <p:nvSpPr>
          <p:cNvPr id="338" name="Google Shape;338;p36"/>
          <p:cNvSpPr txBox="1">
            <a:spLocks noGrp="1"/>
          </p:cNvSpPr>
          <p:nvPr>
            <p:ph type="subTitle" idx="4294967295"/>
          </p:nvPr>
        </p:nvSpPr>
        <p:spPr>
          <a:xfrm>
            <a:off x="7308825" y="2404547"/>
            <a:ext cx="1073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Progress</a:t>
            </a:r>
            <a:endParaRPr sz="1200" b="1" dirty="0"/>
          </a:p>
        </p:txBody>
      </p:sp>
      <p:sp>
        <p:nvSpPr>
          <p:cNvPr id="339" name="Google Shape;339;p36"/>
          <p:cNvSpPr txBox="1">
            <a:spLocks noGrp="1"/>
          </p:cNvSpPr>
          <p:nvPr>
            <p:ph type="title" idx="4294967295"/>
          </p:nvPr>
        </p:nvSpPr>
        <p:spPr>
          <a:xfrm>
            <a:off x="7307275" y="2026549"/>
            <a:ext cx="1076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</a:rPr>
              <a:t>62%</a:t>
            </a:r>
            <a:endParaRPr sz="3000" dirty="0">
              <a:solidFill>
                <a:schemeClr val="lt1"/>
              </a:solidFill>
            </a:endParaRPr>
          </a:p>
        </p:txBody>
      </p:sp>
      <p:sp>
        <p:nvSpPr>
          <p:cNvPr id="341" name="Google Shape;341;p36"/>
          <p:cNvSpPr txBox="1">
            <a:spLocks noGrp="1"/>
          </p:cNvSpPr>
          <p:nvPr>
            <p:ph type="title" idx="4294967295"/>
          </p:nvPr>
        </p:nvSpPr>
        <p:spPr>
          <a:xfrm>
            <a:off x="620601" y="1444549"/>
            <a:ext cx="17568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OBJECTIVES</a:t>
            </a:r>
            <a:endParaRPr sz="2000"/>
          </a:p>
        </p:txBody>
      </p:sp>
      <p:grpSp>
        <p:nvGrpSpPr>
          <p:cNvPr id="352" name="Google Shape;352;p36"/>
          <p:cNvGrpSpPr/>
          <p:nvPr/>
        </p:nvGrpSpPr>
        <p:grpSpPr>
          <a:xfrm rot="10800000">
            <a:off x="1265950" y="3625549"/>
            <a:ext cx="1024400" cy="147900"/>
            <a:chOff x="1265950" y="2415563"/>
            <a:chExt cx="1024400" cy="147900"/>
          </a:xfrm>
        </p:grpSpPr>
        <p:sp>
          <p:nvSpPr>
            <p:cNvPr id="353" name="Google Shape;353;p36"/>
            <p:cNvSpPr/>
            <p:nvPr/>
          </p:nvSpPr>
          <p:spPr>
            <a:xfrm>
              <a:off x="1265950" y="2415563"/>
              <a:ext cx="147900" cy="14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1485075" y="2415563"/>
              <a:ext cx="147900" cy="14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1704200" y="2415563"/>
              <a:ext cx="147900" cy="14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1923325" y="2415563"/>
              <a:ext cx="147900" cy="1479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2142450" y="2415563"/>
              <a:ext cx="147900" cy="147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36"/>
          <p:cNvGrpSpPr/>
          <p:nvPr/>
        </p:nvGrpSpPr>
        <p:grpSpPr>
          <a:xfrm rot="10800000">
            <a:off x="1265950" y="3161036"/>
            <a:ext cx="1024400" cy="147900"/>
            <a:chOff x="1265950" y="2415563"/>
            <a:chExt cx="1024400" cy="147900"/>
          </a:xfrm>
        </p:grpSpPr>
        <p:sp>
          <p:nvSpPr>
            <p:cNvPr id="359" name="Google Shape;359;p36"/>
            <p:cNvSpPr/>
            <p:nvPr/>
          </p:nvSpPr>
          <p:spPr>
            <a:xfrm>
              <a:off x="1265950" y="2415563"/>
              <a:ext cx="147900" cy="14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>
              <a:off x="1485075" y="2415563"/>
              <a:ext cx="147900" cy="14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1704200" y="2415563"/>
              <a:ext cx="147900" cy="147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>
              <a:off x="1923325" y="2415563"/>
              <a:ext cx="147900" cy="147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2142450" y="2415563"/>
              <a:ext cx="147900" cy="147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36"/>
          <p:cNvGrpSpPr/>
          <p:nvPr/>
        </p:nvGrpSpPr>
        <p:grpSpPr>
          <a:xfrm rot="10800000">
            <a:off x="1265950" y="2712861"/>
            <a:ext cx="1024400" cy="147900"/>
            <a:chOff x="1265950" y="2415563"/>
            <a:chExt cx="1024400" cy="147900"/>
          </a:xfrm>
        </p:grpSpPr>
        <p:sp>
          <p:nvSpPr>
            <p:cNvPr id="365" name="Google Shape;365;p36"/>
            <p:cNvSpPr/>
            <p:nvPr/>
          </p:nvSpPr>
          <p:spPr>
            <a:xfrm>
              <a:off x="1265950" y="2415563"/>
              <a:ext cx="147900" cy="147900"/>
            </a:xfrm>
            <a:prstGeom prst="rect">
              <a:avLst/>
            </a:prstGeom>
            <a:solidFill>
              <a:srgbClr val="27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1485075" y="2415563"/>
              <a:ext cx="147900" cy="147900"/>
            </a:xfrm>
            <a:prstGeom prst="rect">
              <a:avLst/>
            </a:prstGeom>
            <a:solidFill>
              <a:srgbClr val="27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1704200" y="2415563"/>
              <a:ext cx="147900" cy="147900"/>
            </a:xfrm>
            <a:prstGeom prst="rect">
              <a:avLst/>
            </a:prstGeom>
            <a:solidFill>
              <a:srgbClr val="27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1923325" y="2415563"/>
              <a:ext cx="147900" cy="147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2142450" y="2415563"/>
              <a:ext cx="147900" cy="147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36"/>
          <p:cNvGrpSpPr/>
          <p:nvPr/>
        </p:nvGrpSpPr>
        <p:grpSpPr>
          <a:xfrm rot="10800000">
            <a:off x="1265950" y="2248361"/>
            <a:ext cx="1024400" cy="147900"/>
            <a:chOff x="1265950" y="2415563"/>
            <a:chExt cx="1024400" cy="147900"/>
          </a:xfrm>
        </p:grpSpPr>
        <p:sp>
          <p:nvSpPr>
            <p:cNvPr id="371" name="Google Shape;371;p36"/>
            <p:cNvSpPr/>
            <p:nvPr/>
          </p:nvSpPr>
          <p:spPr>
            <a:xfrm>
              <a:off x="1265950" y="2415563"/>
              <a:ext cx="147900" cy="14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1485075" y="2415563"/>
              <a:ext cx="147900" cy="14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1704200" y="2415563"/>
              <a:ext cx="147900" cy="14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1923325" y="2415563"/>
              <a:ext cx="147900" cy="14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2142450" y="2415563"/>
              <a:ext cx="147900" cy="147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A74E61-50D9-4842-916B-C69DC94A3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016" y="1728908"/>
            <a:ext cx="4132585" cy="2498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Google Shape;5510;p61">
            <a:extLst>
              <a:ext uri="{FF2B5EF4-FFF2-40B4-BE49-F238E27FC236}">
                <a16:creationId xmlns:a16="http://schemas.microsoft.com/office/drawing/2014/main" id="{3E546FAD-1DD6-41C1-9FA2-B69FD2A506F3}"/>
              </a:ext>
            </a:extLst>
          </p:cNvPr>
          <p:cNvSpPr/>
          <p:nvPr/>
        </p:nvSpPr>
        <p:spPr>
          <a:xfrm>
            <a:off x="699000" y="3577457"/>
            <a:ext cx="387866" cy="221988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" name="Google Shape;6513;p63">
            <a:extLst>
              <a:ext uri="{FF2B5EF4-FFF2-40B4-BE49-F238E27FC236}">
                <a16:creationId xmlns:a16="http://schemas.microsoft.com/office/drawing/2014/main" id="{029D1425-695C-4DB4-9D19-AC4975CCE196}"/>
              </a:ext>
            </a:extLst>
          </p:cNvPr>
          <p:cNvGrpSpPr/>
          <p:nvPr/>
        </p:nvGrpSpPr>
        <p:grpSpPr>
          <a:xfrm>
            <a:off x="731593" y="3056568"/>
            <a:ext cx="355664" cy="349133"/>
            <a:chOff x="5716825" y="3235950"/>
            <a:chExt cx="300900" cy="295375"/>
          </a:xfrm>
          <a:solidFill>
            <a:schemeClr val="accent1"/>
          </a:solidFill>
        </p:grpSpPr>
        <p:sp>
          <p:nvSpPr>
            <p:cNvPr id="50" name="Google Shape;6514;p63">
              <a:extLst>
                <a:ext uri="{FF2B5EF4-FFF2-40B4-BE49-F238E27FC236}">
                  <a16:creationId xmlns:a16="http://schemas.microsoft.com/office/drawing/2014/main" id="{A8BBFBD2-D1FD-4421-A901-BF2D65683BB0}"/>
                </a:ext>
              </a:extLst>
            </p:cNvPr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515;p63">
              <a:extLst>
                <a:ext uri="{FF2B5EF4-FFF2-40B4-BE49-F238E27FC236}">
                  <a16:creationId xmlns:a16="http://schemas.microsoft.com/office/drawing/2014/main" id="{C1C9C4A1-92EB-421B-BD72-289987B05311}"/>
                </a:ext>
              </a:extLst>
            </p:cNvPr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516;p63">
              <a:extLst>
                <a:ext uri="{FF2B5EF4-FFF2-40B4-BE49-F238E27FC236}">
                  <a16:creationId xmlns:a16="http://schemas.microsoft.com/office/drawing/2014/main" id="{602E2F47-6E79-42BA-8429-E387E3DD30C0}"/>
                </a:ext>
              </a:extLst>
            </p:cNvPr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517;p63">
              <a:extLst>
                <a:ext uri="{FF2B5EF4-FFF2-40B4-BE49-F238E27FC236}">
                  <a16:creationId xmlns:a16="http://schemas.microsoft.com/office/drawing/2014/main" id="{F26F0002-0F26-4134-A40C-4C20854A5C57}"/>
                </a:ext>
              </a:extLst>
            </p:cNvPr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8293;p67">
            <a:extLst>
              <a:ext uri="{FF2B5EF4-FFF2-40B4-BE49-F238E27FC236}">
                <a16:creationId xmlns:a16="http://schemas.microsoft.com/office/drawing/2014/main" id="{88B55FD7-FD9B-448F-BBE4-1992470074C3}"/>
              </a:ext>
            </a:extLst>
          </p:cNvPr>
          <p:cNvGrpSpPr/>
          <p:nvPr/>
        </p:nvGrpSpPr>
        <p:grpSpPr>
          <a:xfrm>
            <a:off x="788591" y="2600869"/>
            <a:ext cx="250883" cy="330665"/>
            <a:chOff x="-3365275" y="3253275"/>
            <a:chExt cx="222150" cy="291425"/>
          </a:xfrm>
          <a:solidFill>
            <a:schemeClr val="accent1"/>
          </a:solidFill>
        </p:grpSpPr>
        <p:sp>
          <p:nvSpPr>
            <p:cNvPr id="55" name="Google Shape;8294;p67">
              <a:extLst>
                <a:ext uri="{FF2B5EF4-FFF2-40B4-BE49-F238E27FC236}">
                  <a16:creationId xmlns:a16="http://schemas.microsoft.com/office/drawing/2014/main" id="{90E1E15F-1E9C-4593-A1DB-342C83AE7E80}"/>
                </a:ext>
              </a:extLst>
            </p:cNvPr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295;p67">
              <a:extLst>
                <a:ext uri="{FF2B5EF4-FFF2-40B4-BE49-F238E27FC236}">
                  <a16:creationId xmlns:a16="http://schemas.microsoft.com/office/drawing/2014/main" id="{BCF6A8F8-85D8-4BAD-B4D8-6F9BC2CD1F7B}"/>
                </a:ext>
              </a:extLst>
            </p:cNvPr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367;p61">
            <a:extLst>
              <a:ext uri="{FF2B5EF4-FFF2-40B4-BE49-F238E27FC236}">
                <a16:creationId xmlns:a16="http://schemas.microsoft.com/office/drawing/2014/main" id="{EF6451D1-F87A-4906-9059-6F5EFBCC5427}"/>
              </a:ext>
            </a:extLst>
          </p:cNvPr>
          <p:cNvGrpSpPr/>
          <p:nvPr/>
        </p:nvGrpSpPr>
        <p:grpSpPr>
          <a:xfrm>
            <a:off x="743818" y="2145062"/>
            <a:ext cx="354559" cy="276467"/>
            <a:chOff x="3858100" y="1435075"/>
            <a:chExt cx="487775" cy="481875"/>
          </a:xfrm>
          <a:solidFill>
            <a:schemeClr val="accent1"/>
          </a:solidFill>
        </p:grpSpPr>
        <p:sp>
          <p:nvSpPr>
            <p:cNvPr id="58" name="Google Shape;5368;p61">
              <a:extLst>
                <a:ext uri="{FF2B5EF4-FFF2-40B4-BE49-F238E27FC236}">
                  <a16:creationId xmlns:a16="http://schemas.microsoft.com/office/drawing/2014/main" id="{B09C4A25-A35A-4110-9422-710AC572C042}"/>
                </a:ext>
              </a:extLst>
            </p:cNvPr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" name="Google Shape;5369;p61">
              <a:extLst>
                <a:ext uri="{FF2B5EF4-FFF2-40B4-BE49-F238E27FC236}">
                  <a16:creationId xmlns:a16="http://schemas.microsoft.com/office/drawing/2014/main" id="{10E9B5FE-E262-4DCF-9A0D-B284894AA83A}"/>
                </a:ext>
              </a:extLst>
            </p:cNvPr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" name="Google Shape;5370;p61">
              <a:extLst>
                <a:ext uri="{FF2B5EF4-FFF2-40B4-BE49-F238E27FC236}">
                  <a16:creationId xmlns:a16="http://schemas.microsoft.com/office/drawing/2014/main" id="{439FD38F-EC15-46B3-BCC2-FC8B023DACF5}"/>
                </a:ext>
              </a:extLst>
            </p:cNvPr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" name="Google Shape;5371;p61">
              <a:extLst>
                <a:ext uri="{FF2B5EF4-FFF2-40B4-BE49-F238E27FC236}">
                  <a16:creationId xmlns:a16="http://schemas.microsoft.com/office/drawing/2014/main" id="{3F0AEC06-A21E-4B14-9316-28A6BDFBB530}"/>
                </a:ext>
              </a:extLst>
            </p:cNvPr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" name="Google Shape;5372;p61">
              <a:extLst>
                <a:ext uri="{FF2B5EF4-FFF2-40B4-BE49-F238E27FC236}">
                  <a16:creationId xmlns:a16="http://schemas.microsoft.com/office/drawing/2014/main" id="{F3655A30-6EEB-4B34-AA58-F0D64B1A8445}"/>
                </a:ext>
              </a:extLst>
            </p:cNvPr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/>
          <p:nvPr/>
        </p:nvSpPr>
        <p:spPr>
          <a:xfrm flipH="1">
            <a:off x="1009550" y="1102450"/>
            <a:ext cx="3022500" cy="293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1312100" y="1331500"/>
            <a:ext cx="2417400" cy="12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IN THE </a:t>
            </a:r>
            <a:r>
              <a:rPr lang="en">
                <a:solidFill>
                  <a:schemeClr val="lt1"/>
                </a:solidFill>
              </a:rPr>
              <a:t>FUTURE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7" name="Google Shape;297;p34"/>
          <p:cNvSpPr txBox="1">
            <a:spLocks noGrp="1"/>
          </p:cNvSpPr>
          <p:nvPr>
            <p:ph type="subTitle" idx="1"/>
          </p:nvPr>
        </p:nvSpPr>
        <p:spPr>
          <a:xfrm>
            <a:off x="1332350" y="2549613"/>
            <a:ext cx="2376900" cy="12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expect to finish the project completely, working correctly from the cloud.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298" name="Google Shape;298;p34"/>
          <p:cNvPicPr preferRelativeResize="0"/>
          <p:nvPr/>
        </p:nvPicPr>
        <p:blipFill rotWithShape="1">
          <a:blip r:embed="rId3">
            <a:alphaModFix/>
          </a:blip>
          <a:srcRect l="12586" t="13731" r="12579" b="14711"/>
          <a:stretch/>
        </p:blipFill>
        <p:spPr>
          <a:xfrm>
            <a:off x="4808770" y="719350"/>
            <a:ext cx="3573850" cy="341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>
            <a:spLocks noGrp="1"/>
          </p:cNvSpPr>
          <p:nvPr>
            <p:ph type="title" idx="4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GREATEST </a:t>
            </a:r>
            <a:r>
              <a:rPr lang="en" dirty="0">
                <a:solidFill>
                  <a:schemeClr val="accent1"/>
                </a:solidFill>
              </a:rPr>
              <a:t>RISKS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04" name="Google Shape;304;p35"/>
          <p:cNvSpPr txBox="1">
            <a:spLocks noGrp="1"/>
          </p:cNvSpPr>
          <p:nvPr>
            <p:ph type="title"/>
          </p:nvPr>
        </p:nvSpPr>
        <p:spPr>
          <a:xfrm>
            <a:off x="1082306" y="283879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Lack of time</a:t>
            </a:r>
            <a:endParaRPr dirty="0"/>
          </a:p>
        </p:txBody>
      </p:sp>
      <p:sp>
        <p:nvSpPr>
          <p:cNvPr id="305" name="Google Shape;305;p35"/>
          <p:cNvSpPr txBox="1">
            <a:spLocks noGrp="1"/>
          </p:cNvSpPr>
          <p:nvPr>
            <p:ph type="subTitle" idx="1"/>
          </p:nvPr>
        </p:nvSpPr>
        <p:spPr>
          <a:xfrm>
            <a:off x="1082306" y="3333294"/>
            <a:ext cx="24006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We are very close to the delivery date, and one of the biggest risks we have is time, as it makes it difficult for us to move forward calmly.</a:t>
            </a:r>
            <a:endParaRPr sz="1400" dirty="0"/>
          </a:p>
        </p:txBody>
      </p:sp>
      <p:sp>
        <p:nvSpPr>
          <p:cNvPr id="306" name="Google Shape;306;p35"/>
          <p:cNvSpPr txBox="1">
            <a:spLocks noGrp="1"/>
          </p:cNvSpPr>
          <p:nvPr>
            <p:ph type="title" idx="2"/>
          </p:nvPr>
        </p:nvSpPr>
        <p:spPr>
          <a:xfrm>
            <a:off x="5173156" y="2679137"/>
            <a:ext cx="3373819" cy="7532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600" dirty="0"/>
              <a:t>Non-</a:t>
            </a:r>
            <a:r>
              <a:rPr lang="es-MX" sz="2600" dirty="0" err="1"/>
              <a:t>object</a:t>
            </a:r>
            <a:r>
              <a:rPr lang="es-MX" sz="2600" dirty="0"/>
              <a:t> oriented language</a:t>
            </a:r>
            <a:endParaRPr sz="2600" dirty="0"/>
          </a:p>
        </p:txBody>
      </p:sp>
      <p:sp>
        <p:nvSpPr>
          <p:cNvPr id="307" name="Google Shape;307;p35"/>
          <p:cNvSpPr txBox="1">
            <a:spLocks noGrp="1"/>
          </p:cNvSpPr>
          <p:nvPr>
            <p:ph type="subTitle" idx="3"/>
          </p:nvPr>
        </p:nvSpPr>
        <p:spPr>
          <a:xfrm>
            <a:off x="5229654" y="3336977"/>
            <a:ext cx="3193312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When using JavaScript for the Telegram bot, we have the disadvantage that this language is not object oriented, this makes it difficult to reuse code and connect classes.</a:t>
            </a:r>
            <a:endParaRPr sz="1400" dirty="0"/>
          </a:p>
        </p:txBody>
      </p:sp>
      <p:sp>
        <p:nvSpPr>
          <p:cNvPr id="309" name="Google Shape;309;p35"/>
          <p:cNvSpPr/>
          <p:nvPr/>
        </p:nvSpPr>
        <p:spPr>
          <a:xfrm>
            <a:off x="1849200" y="1762925"/>
            <a:ext cx="882300" cy="88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" name="Google Shape;317;p35"/>
          <p:cNvGrpSpPr/>
          <p:nvPr/>
        </p:nvGrpSpPr>
        <p:grpSpPr>
          <a:xfrm>
            <a:off x="6412662" y="1762925"/>
            <a:ext cx="882300" cy="882300"/>
            <a:chOff x="3492962" y="2130600"/>
            <a:chExt cx="882300" cy="882300"/>
          </a:xfrm>
        </p:grpSpPr>
        <p:sp>
          <p:nvSpPr>
            <p:cNvPr id="318" name="Google Shape;318;p35"/>
            <p:cNvSpPr/>
            <p:nvPr/>
          </p:nvSpPr>
          <p:spPr>
            <a:xfrm>
              <a:off x="3492962" y="2130600"/>
              <a:ext cx="882300" cy="882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" name="Google Shape;319;p35"/>
            <p:cNvGrpSpPr/>
            <p:nvPr/>
          </p:nvGrpSpPr>
          <p:grpSpPr>
            <a:xfrm>
              <a:off x="3731308" y="2364460"/>
              <a:ext cx="414615" cy="414586"/>
              <a:chOff x="3497300" y="3227275"/>
              <a:chExt cx="296175" cy="296175"/>
            </a:xfrm>
          </p:grpSpPr>
          <p:sp>
            <p:nvSpPr>
              <p:cNvPr id="320" name="Google Shape;320;p35"/>
              <p:cNvSpPr/>
              <p:nvPr/>
            </p:nvSpPr>
            <p:spPr>
              <a:xfrm>
                <a:off x="3609925" y="3339900"/>
                <a:ext cx="69350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2742" extrusionOk="0">
                    <a:moveTo>
                      <a:pt x="1387" y="1"/>
                    </a:moveTo>
                    <a:cubicBezTo>
                      <a:pt x="631" y="1"/>
                      <a:pt x="1" y="631"/>
                      <a:pt x="1" y="1355"/>
                    </a:cubicBezTo>
                    <a:cubicBezTo>
                      <a:pt x="1" y="2112"/>
                      <a:pt x="631" y="2742"/>
                      <a:pt x="1387" y="2742"/>
                    </a:cubicBezTo>
                    <a:cubicBezTo>
                      <a:pt x="2143" y="2742"/>
                      <a:pt x="2773" y="2112"/>
                      <a:pt x="2773" y="1355"/>
                    </a:cubicBezTo>
                    <a:cubicBezTo>
                      <a:pt x="2773" y="631"/>
                      <a:pt x="2143" y="1"/>
                      <a:pt x="1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5"/>
              <p:cNvSpPr/>
              <p:nvPr/>
            </p:nvSpPr>
            <p:spPr>
              <a:xfrm>
                <a:off x="3531175" y="3227275"/>
                <a:ext cx="86650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3467" extrusionOk="0">
                    <a:moveTo>
                      <a:pt x="1733" y="1"/>
                    </a:moveTo>
                    <a:cubicBezTo>
                      <a:pt x="788" y="1"/>
                      <a:pt x="0" y="788"/>
                      <a:pt x="0" y="1733"/>
                    </a:cubicBezTo>
                    <a:cubicBezTo>
                      <a:pt x="0" y="2678"/>
                      <a:pt x="788" y="3466"/>
                      <a:pt x="1733" y="3466"/>
                    </a:cubicBezTo>
                    <a:cubicBezTo>
                      <a:pt x="2741" y="3466"/>
                      <a:pt x="3466" y="2678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5"/>
              <p:cNvSpPr/>
              <p:nvPr/>
            </p:nvSpPr>
            <p:spPr>
              <a:xfrm>
                <a:off x="3670575" y="3227275"/>
                <a:ext cx="86675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8"/>
                      <a:pt x="788" y="3466"/>
                      <a:pt x="1733" y="3466"/>
                    </a:cubicBezTo>
                    <a:cubicBezTo>
                      <a:pt x="2679" y="3466"/>
                      <a:pt x="3466" y="2678"/>
                      <a:pt x="3466" y="1733"/>
                    </a:cubicBezTo>
                    <a:cubicBezTo>
                      <a:pt x="3466" y="788"/>
                      <a:pt x="2679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5"/>
              <p:cNvSpPr/>
              <p:nvPr/>
            </p:nvSpPr>
            <p:spPr>
              <a:xfrm>
                <a:off x="3622525" y="3421825"/>
                <a:ext cx="41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009" extrusionOk="0">
                    <a:moveTo>
                      <a:pt x="1" y="0"/>
                    </a:moveTo>
                    <a:lnTo>
                      <a:pt x="851" y="1008"/>
                    </a:lnTo>
                    <a:lnTo>
                      <a:pt x="1671" y="0"/>
                    </a:lnTo>
                    <a:lnTo>
                      <a:pt x="1671" y="0"/>
                    </a:lnTo>
                    <a:cubicBezTo>
                      <a:pt x="1450" y="126"/>
                      <a:pt x="1167" y="158"/>
                      <a:pt x="851" y="158"/>
                    </a:cubicBezTo>
                    <a:cubicBezTo>
                      <a:pt x="568" y="158"/>
                      <a:pt x="284" y="9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5"/>
              <p:cNvSpPr/>
              <p:nvPr/>
            </p:nvSpPr>
            <p:spPr>
              <a:xfrm>
                <a:off x="3566600" y="3416300"/>
                <a:ext cx="701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4254" extrusionOk="0">
                    <a:moveTo>
                      <a:pt x="1261" y="1"/>
                    </a:moveTo>
                    <a:cubicBezTo>
                      <a:pt x="474" y="599"/>
                      <a:pt x="1" y="1513"/>
                      <a:pt x="1" y="2490"/>
                    </a:cubicBezTo>
                    <a:lnTo>
                      <a:pt x="1" y="3907"/>
                    </a:lnTo>
                    <a:cubicBezTo>
                      <a:pt x="1" y="4096"/>
                      <a:pt x="158" y="4254"/>
                      <a:pt x="379" y="4254"/>
                    </a:cubicBezTo>
                    <a:lnTo>
                      <a:pt x="2805" y="4254"/>
                    </a:lnTo>
                    <a:lnTo>
                      <a:pt x="2805" y="1891"/>
                    </a:lnTo>
                    <a:lnTo>
                      <a:pt x="126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5"/>
              <p:cNvSpPr/>
              <p:nvPr/>
            </p:nvSpPr>
            <p:spPr>
              <a:xfrm>
                <a:off x="3653250" y="3417100"/>
                <a:ext cx="701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4254" extrusionOk="0">
                    <a:moveTo>
                      <a:pt x="1544" y="0"/>
                    </a:moveTo>
                    <a:lnTo>
                      <a:pt x="1" y="1890"/>
                    </a:lnTo>
                    <a:lnTo>
                      <a:pt x="1" y="4253"/>
                    </a:lnTo>
                    <a:lnTo>
                      <a:pt x="2458" y="4253"/>
                    </a:lnTo>
                    <a:cubicBezTo>
                      <a:pt x="2647" y="4253"/>
                      <a:pt x="2804" y="4096"/>
                      <a:pt x="2804" y="3907"/>
                    </a:cubicBezTo>
                    <a:lnTo>
                      <a:pt x="2804" y="2489"/>
                    </a:lnTo>
                    <a:cubicBezTo>
                      <a:pt x="2773" y="1481"/>
                      <a:pt x="2300" y="567"/>
                      <a:pt x="1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5"/>
              <p:cNvSpPr/>
              <p:nvPr/>
            </p:nvSpPr>
            <p:spPr>
              <a:xfrm>
                <a:off x="3655625" y="3310775"/>
                <a:ext cx="137850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4348" extrusionOk="0">
                    <a:moveTo>
                      <a:pt x="3686" y="1512"/>
                    </a:moveTo>
                    <a:cubicBezTo>
                      <a:pt x="3907" y="1512"/>
                      <a:pt x="4064" y="1670"/>
                      <a:pt x="4064" y="1859"/>
                    </a:cubicBezTo>
                    <a:cubicBezTo>
                      <a:pt x="4064" y="2048"/>
                      <a:pt x="3907" y="2205"/>
                      <a:pt x="3686" y="2205"/>
                    </a:cubicBezTo>
                    <a:lnTo>
                      <a:pt x="2993" y="2205"/>
                    </a:lnTo>
                    <a:cubicBezTo>
                      <a:pt x="2804" y="2205"/>
                      <a:pt x="2646" y="2048"/>
                      <a:pt x="2646" y="1859"/>
                    </a:cubicBezTo>
                    <a:cubicBezTo>
                      <a:pt x="2646" y="1670"/>
                      <a:pt x="2804" y="1512"/>
                      <a:pt x="2993" y="1512"/>
                    </a:cubicBezTo>
                    <a:close/>
                    <a:moveTo>
                      <a:pt x="4127" y="0"/>
                    </a:moveTo>
                    <a:cubicBezTo>
                      <a:pt x="3686" y="536"/>
                      <a:pt x="3056" y="851"/>
                      <a:pt x="2331" y="851"/>
                    </a:cubicBezTo>
                    <a:cubicBezTo>
                      <a:pt x="1607" y="851"/>
                      <a:pt x="977" y="504"/>
                      <a:pt x="536" y="63"/>
                    </a:cubicBezTo>
                    <a:cubicBezTo>
                      <a:pt x="347" y="221"/>
                      <a:pt x="158" y="378"/>
                      <a:pt x="0" y="567"/>
                    </a:cubicBezTo>
                    <a:cubicBezTo>
                      <a:pt x="945" y="756"/>
                      <a:pt x="1638" y="1575"/>
                      <a:pt x="1638" y="2615"/>
                    </a:cubicBezTo>
                    <a:cubicBezTo>
                      <a:pt x="1638" y="2930"/>
                      <a:pt x="1575" y="3214"/>
                      <a:pt x="1449" y="3466"/>
                    </a:cubicBezTo>
                    <a:cubicBezTo>
                      <a:pt x="1859" y="3718"/>
                      <a:pt x="2205" y="4001"/>
                      <a:pt x="2520" y="4348"/>
                    </a:cubicBezTo>
                    <a:lnTo>
                      <a:pt x="5167" y="4348"/>
                    </a:lnTo>
                    <a:cubicBezTo>
                      <a:pt x="5356" y="4348"/>
                      <a:pt x="5513" y="4190"/>
                      <a:pt x="5513" y="4001"/>
                    </a:cubicBezTo>
                    <a:lnTo>
                      <a:pt x="5513" y="2615"/>
                    </a:lnTo>
                    <a:cubicBezTo>
                      <a:pt x="5482" y="1512"/>
                      <a:pt x="4915" y="567"/>
                      <a:pt x="4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5"/>
              <p:cNvSpPr/>
              <p:nvPr/>
            </p:nvSpPr>
            <p:spPr>
              <a:xfrm>
                <a:off x="3497300" y="3309975"/>
                <a:ext cx="136275" cy="108725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4349" extrusionOk="0">
                    <a:moveTo>
                      <a:pt x="2426" y="1544"/>
                    </a:moveTo>
                    <a:cubicBezTo>
                      <a:pt x="2615" y="1544"/>
                      <a:pt x="2773" y="1702"/>
                      <a:pt x="2773" y="1891"/>
                    </a:cubicBezTo>
                    <a:cubicBezTo>
                      <a:pt x="2773" y="2080"/>
                      <a:pt x="2615" y="2237"/>
                      <a:pt x="2426" y="2237"/>
                    </a:cubicBezTo>
                    <a:lnTo>
                      <a:pt x="1733" y="2237"/>
                    </a:lnTo>
                    <a:cubicBezTo>
                      <a:pt x="1513" y="2237"/>
                      <a:pt x="1355" y="2080"/>
                      <a:pt x="1355" y="1891"/>
                    </a:cubicBezTo>
                    <a:cubicBezTo>
                      <a:pt x="1355" y="1702"/>
                      <a:pt x="1513" y="1544"/>
                      <a:pt x="1733" y="1544"/>
                    </a:cubicBezTo>
                    <a:close/>
                    <a:moveTo>
                      <a:pt x="1324" y="1"/>
                    </a:moveTo>
                    <a:cubicBezTo>
                      <a:pt x="536" y="568"/>
                      <a:pt x="1" y="1513"/>
                      <a:pt x="1" y="2552"/>
                    </a:cubicBezTo>
                    <a:lnTo>
                      <a:pt x="1" y="3939"/>
                    </a:lnTo>
                    <a:cubicBezTo>
                      <a:pt x="1" y="4191"/>
                      <a:pt x="95" y="4348"/>
                      <a:pt x="316" y="4348"/>
                    </a:cubicBezTo>
                    <a:lnTo>
                      <a:pt x="2930" y="4348"/>
                    </a:lnTo>
                    <a:cubicBezTo>
                      <a:pt x="3214" y="3970"/>
                      <a:pt x="3561" y="3655"/>
                      <a:pt x="4002" y="3466"/>
                    </a:cubicBezTo>
                    <a:cubicBezTo>
                      <a:pt x="3876" y="3183"/>
                      <a:pt x="3813" y="2930"/>
                      <a:pt x="3813" y="2615"/>
                    </a:cubicBezTo>
                    <a:cubicBezTo>
                      <a:pt x="3813" y="1607"/>
                      <a:pt x="4506" y="757"/>
                      <a:pt x="5451" y="568"/>
                    </a:cubicBezTo>
                    <a:cubicBezTo>
                      <a:pt x="5293" y="347"/>
                      <a:pt x="5104" y="190"/>
                      <a:pt x="4915" y="32"/>
                    </a:cubicBezTo>
                    <a:cubicBezTo>
                      <a:pt x="4474" y="505"/>
                      <a:pt x="3844" y="820"/>
                      <a:pt x="3151" y="820"/>
                    </a:cubicBezTo>
                    <a:cubicBezTo>
                      <a:pt x="2426" y="820"/>
                      <a:pt x="1796" y="505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" name="Google Shape;6803;p64">
            <a:extLst>
              <a:ext uri="{FF2B5EF4-FFF2-40B4-BE49-F238E27FC236}">
                <a16:creationId xmlns:a16="http://schemas.microsoft.com/office/drawing/2014/main" id="{137C6EB8-9348-47F6-B955-8AB92DF1AAF5}"/>
              </a:ext>
            </a:extLst>
          </p:cNvPr>
          <p:cNvGrpSpPr/>
          <p:nvPr/>
        </p:nvGrpSpPr>
        <p:grpSpPr>
          <a:xfrm>
            <a:off x="1974592" y="1874474"/>
            <a:ext cx="635043" cy="611872"/>
            <a:chOff x="-30735200" y="3910925"/>
            <a:chExt cx="292225" cy="291450"/>
          </a:xfrm>
          <a:solidFill>
            <a:schemeClr val="bg1"/>
          </a:solidFill>
        </p:grpSpPr>
        <p:sp>
          <p:nvSpPr>
            <p:cNvPr id="28" name="Google Shape;6804;p64">
              <a:extLst>
                <a:ext uri="{FF2B5EF4-FFF2-40B4-BE49-F238E27FC236}">
                  <a16:creationId xmlns:a16="http://schemas.microsoft.com/office/drawing/2014/main" id="{DAFD5DCA-413F-4268-AC78-50727CEA48AA}"/>
                </a:ext>
              </a:extLst>
            </p:cNvPr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805;p64">
              <a:extLst>
                <a:ext uri="{FF2B5EF4-FFF2-40B4-BE49-F238E27FC236}">
                  <a16:creationId xmlns:a16="http://schemas.microsoft.com/office/drawing/2014/main" id="{0241F9D1-0AB4-447B-B9CC-8DD0FA09F89D}"/>
                </a:ext>
              </a:extLst>
            </p:cNvPr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7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solidFill>
                  <a:schemeClr val="dk2"/>
                </a:solidFill>
              </a:rPr>
              <a:t>TEAM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38" name="Google Shape;638;p47"/>
          <p:cNvSpPr txBox="1">
            <a:spLocks noGrp="1"/>
          </p:cNvSpPr>
          <p:nvPr>
            <p:ph type="title" idx="4294967295"/>
          </p:nvPr>
        </p:nvSpPr>
        <p:spPr>
          <a:xfrm>
            <a:off x="6181949" y="1701375"/>
            <a:ext cx="1749699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</a:rPr>
              <a:t>RAFAEL PEREA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639" name="Google Shape;639;p47"/>
          <p:cNvSpPr txBox="1">
            <a:spLocks noGrp="1"/>
          </p:cNvSpPr>
          <p:nvPr>
            <p:ph type="subTitle" idx="4294967295"/>
          </p:nvPr>
        </p:nvSpPr>
        <p:spPr>
          <a:xfrm>
            <a:off x="6181950" y="2012187"/>
            <a:ext cx="15444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MX" dirty="0"/>
              <a:t>Scrum máster</a:t>
            </a:r>
            <a:endParaRPr lang="es-MX" sz="1400" dirty="0"/>
          </a:p>
        </p:txBody>
      </p:sp>
      <p:sp>
        <p:nvSpPr>
          <p:cNvPr id="640" name="Google Shape;640;p47"/>
          <p:cNvSpPr txBox="1">
            <a:spLocks noGrp="1"/>
          </p:cNvSpPr>
          <p:nvPr>
            <p:ph type="title" idx="4294967295"/>
          </p:nvPr>
        </p:nvSpPr>
        <p:spPr>
          <a:xfrm>
            <a:off x="6181950" y="3245699"/>
            <a:ext cx="1544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</a:rPr>
              <a:t>OMAR ARIAS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641" name="Google Shape;641;p47"/>
          <p:cNvSpPr txBox="1">
            <a:spLocks noGrp="1"/>
          </p:cNvSpPr>
          <p:nvPr>
            <p:ph type="subTitle" idx="4294967295"/>
          </p:nvPr>
        </p:nvSpPr>
        <p:spPr>
          <a:xfrm>
            <a:off x="6181949" y="3548289"/>
            <a:ext cx="2046469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  <a:buNone/>
            </a:pPr>
            <a:r>
              <a:rPr lang="es-MX" dirty="0"/>
              <a:t>Business owner/Development team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642" name="Google Shape;642;p47"/>
          <p:cNvSpPr txBox="1">
            <a:spLocks noGrp="1"/>
          </p:cNvSpPr>
          <p:nvPr>
            <p:ph type="title" idx="4294967295"/>
          </p:nvPr>
        </p:nvSpPr>
        <p:spPr>
          <a:xfrm>
            <a:off x="1016957" y="1700187"/>
            <a:ext cx="1645775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</a:rPr>
              <a:t>RUTH CASTRO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643" name="Google Shape;643;p47"/>
          <p:cNvSpPr txBox="1">
            <a:spLocks noGrp="1"/>
          </p:cNvSpPr>
          <p:nvPr>
            <p:ph type="subTitle" idx="4294967295"/>
          </p:nvPr>
        </p:nvSpPr>
        <p:spPr>
          <a:xfrm>
            <a:off x="1016956" y="2139918"/>
            <a:ext cx="15444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MX" dirty="0"/>
              <a:t>Development team</a:t>
            </a:r>
            <a:endParaRPr sz="1400" dirty="0"/>
          </a:p>
        </p:txBody>
      </p:sp>
      <p:pic>
        <p:nvPicPr>
          <p:cNvPr id="644" name="Google Shape;644;p47"/>
          <p:cNvPicPr preferRelativeResize="0"/>
          <p:nvPr/>
        </p:nvPicPr>
        <p:blipFill rotWithShape="1">
          <a:blip r:embed="rId3">
            <a:alphaModFix/>
          </a:blip>
          <a:srcRect l="13990" t="9732" r="18519" b="21043"/>
          <a:stretch/>
        </p:blipFill>
        <p:spPr>
          <a:xfrm>
            <a:off x="3063425" y="1402625"/>
            <a:ext cx="3017150" cy="309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642;p47">
            <a:extLst>
              <a:ext uri="{FF2B5EF4-FFF2-40B4-BE49-F238E27FC236}">
                <a16:creationId xmlns:a16="http://schemas.microsoft.com/office/drawing/2014/main" id="{2520B931-4715-4378-8914-B1D212BCC31F}"/>
              </a:ext>
            </a:extLst>
          </p:cNvPr>
          <p:cNvSpPr txBox="1">
            <a:spLocks/>
          </p:cNvSpPr>
          <p:nvPr/>
        </p:nvSpPr>
        <p:spPr>
          <a:xfrm>
            <a:off x="915581" y="3203649"/>
            <a:ext cx="1747151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 i="0" u="none" strike="noStrike" cap="none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pPr algn="r"/>
            <a:r>
              <a:rPr lang="es-MX" sz="1600" dirty="0">
                <a:solidFill>
                  <a:schemeClr val="dk2"/>
                </a:solidFill>
              </a:rPr>
              <a:t>ENRIQUE CHIM</a:t>
            </a:r>
          </a:p>
        </p:txBody>
      </p:sp>
      <p:sp>
        <p:nvSpPr>
          <p:cNvPr id="11" name="Google Shape;643;p47">
            <a:extLst>
              <a:ext uri="{FF2B5EF4-FFF2-40B4-BE49-F238E27FC236}">
                <a16:creationId xmlns:a16="http://schemas.microsoft.com/office/drawing/2014/main" id="{035A698C-3A75-444D-BBC4-F0FD8E6C2783}"/>
              </a:ext>
            </a:extLst>
          </p:cNvPr>
          <p:cNvSpPr txBox="1">
            <a:spLocks/>
          </p:cNvSpPr>
          <p:nvPr/>
        </p:nvSpPr>
        <p:spPr>
          <a:xfrm>
            <a:off x="915580" y="3643380"/>
            <a:ext cx="15444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Aft>
                <a:spcPts val="1600"/>
              </a:spcAft>
              <a:buFont typeface="Montserrat"/>
              <a:buNone/>
            </a:pPr>
            <a:r>
              <a:rPr lang="es-MX" dirty="0"/>
              <a:t>Development team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inal Project Proposal by Slidesgo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392</Words>
  <Application>Microsoft Office PowerPoint</Application>
  <PresentationFormat>Presentación en pantalla (16:9)</PresentationFormat>
  <Paragraphs>96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Sarala</vt:lpstr>
      <vt:lpstr>Work Sans ExtraBold</vt:lpstr>
      <vt:lpstr>Arial</vt:lpstr>
      <vt:lpstr>Montserrat</vt:lpstr>
      <vt:lpstr>Courier New</vt:lpstr>
      <vt:lpstr>Final Project Proposal by Slidesgo</vt:lpstr>
      <vt:lpstr>ASTRO</vt:lpstr>
      <vt:lpstr>OUR COMPANY</vt:lpstr>
      <vt:lpstr>ABOUT THE PROJECT</vt:lpstr>
      <vt:lpstr>PROJECT UPDATE</vt:lpstr>
      <vt:lpstr>PROJECT UPDATE</vt:lpstr>
      <vt:lpstr>OUR PROGRESS</vt:lpstr>
      <vt:lpstr>IN THE FUTURE</vt:lpstr>
      <vt:lpstr>THE GREATEST RISKS</vt:lpstr>
      <vt:lpstr>RAFAEL PEREA</vt:lpstr>
      <vt:lpstr>THANK YOU!!!!!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</dc:title>
  <dc:creator>Alejandro Perea</dc:creator>
  <cp:lastModifiedBy>Alejandro</cp:lastModifiedBy>
  <cp:revision>1</cp:revision>
  <dcterms:modified xsi:type="dcterms:W3CDTF">2021-11-29T10:19:01Z</dcterms:modified>
</cp:coreProperties>
</file>